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81D6B7-FF80-433C-ABBB-54E10B0D3E11}" type="datetimeFigureOut">
              <a:rPr lang="pl-PL" smtClean="0"/>
              <a:t>2012-04-20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8C70FE8-C8CE-48C6-A9F0-836EAF5A773A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literat.ug.edu.pl/panfull/index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>
                <a:solidFill>
                  <a:srgbClr val="FFFF00"/>
                </a:solidFill>
              </a:rPr>
              <a:t>Jak samodzielnie tworzyć bibliografię</a:t>
            </a:r>
          </a:p>
          <a:p>
            <a:endParaRPr lang="pl-PL" sz="2000" b="1" dirty="0" smtClean="0"/>
          </a:p>
          <a:p>
            <a:endParaRPr lang="pl-PL" sz="2000" dirty="0"/>
          </a:p>
          <a:p>
            <a:pPr algn="r"/>
            <a:r>
              <a:rPr lang="pl-PL" sz="2000" dirty="0" smtClean="0"/>
              <a:t>Oprac. Maria Kozieł i Małgorzata </a:t>
            </a:r>
            <a:r>
              <a:rPr lang="pl-PL" sz="2000" dirty="0" err="1" smtClean="0"/>
              <a:t>Tofil</a:t>
            </a:r>
            <a:endParaRPr lang="pl-PL" sz="200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</a:rPr>
              <a:t>Opis bibliograficzny</a:t>
            </a:r>
            <a:endParaRPr lang="pl-PL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i="1" dirty="0" smtClean="0"/>
              <a:t>Tytuł</a:t>
            </a:r>
            <a:r>
              <a:rPr lang="pl-PL" sz="3200" dirty="0" smtClean="0"/>
              <a:t>, pod red. imię i nazwisko redaktora, miejsce wydania, wydawnictwo, rok wydania, ISBN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400" dirty="0" smtClean="0"/>
              <a:t>Przykład:</a:t>
            </a:r>
          </a:p>
          <a:p>
            <a:pPr marL="0" indent="0">
              <a:buNone/>
            </a:pPr>
            <a:endParaRPr lang="pl-PL" sz="2400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sz="2400" i="1" dirty="0" smtClean="0">
                <a:solidFill>
                  <a:srgbClr val="FFFF00"/>
                </a:solidFill>
              </a:rPr>
              <a:t>Autorzy kina europejskiego</a:t>
            </a:r>
            <a:r>
              <a:rPr lang="pl-PL" sz="2400" dirty="0" smtClean="0">
                <a:solidFill>
                  <a:srgbClr val="FFFF00"/>
                </a:solidFill>
              </a:rPr>
              <a:t>, pod red. A. Helman i A. </a:t>
            </a:r>
            <a:r>
              <a:rPr lang="pl-PL" sz="2400" dirty="0" err="1" smtClean="0">
                <a:solidFill>
                  <a:srgbClr val="FFFF00"/>
                </a:solidFill>
              </a:rPr>
              <a:t>Pitrusa</a:t>
            </a:r>
            <a:r>
              <a:rPr lang="pl-PL" sz="2400" dirty="0" smtClean="0">
                <a:solidFill>
                  <a:srgbClr val="FFFF00"/>
                </a:solidFill>
              </a:rPr>
              <a:t>, t. 2, Kraków, RABID, 2005, ISBN 83-88668-99-4</a:t>
            </a:r>
            <a:endParaRPr lang="pl-PL" sz="2400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b="1" dirty="0" smtClean="0">
                <a:solidFill>
                  <a:srgbClr val="FFC000"/>
                </a:solidFill>
              </a:rPr>
              <a:t>Opis książki - pracy zbiorowej </a:t>
            </a:r>
            <a:br>
              <a:rPr lang="pl-PL" sz="4000" b="1" dirty="0" smtClean="0">
                <a:solidFill>
                  <a:srgbClr val="FFC000"/>
                </a:solidFill>
              </a:rPr>
            </a:br>
            <a:r>
              <a:rPr lang="pl-PL" sz="2800" b="1" dirty="0" smtClean="0">
                <a:solidFill>
                  <a:srgbClr val="FFC000"/>
                </a:solidFill>
              </a:rPr>
              <a:t>(więcej niż trzech autorów)</a:t>
            </a:r>
            <a:endParaRPr lang="pl-PL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3A447"/>
              </a:buClr>
            </a:pPr>
            <a:r>
              <a:rPr lang="pl-PL" sz="3000" dirty="0" smtClean="0">
                <a:solidFill>
                  <a:prstClr val="white"/>
                </a:solidFill>
              </a:rPr>
              <a:t>Autor fragmentu (nazwisko i imię), </a:t>
            </a:r>
            <a:r>
              <a:rPr lang="pl-PL" sz="3000" i="1" dirty="0" smtClean="0">
                <a:solidFill>
                  <a:prstClr val="white"/>
                </a:solidFill>
              </a:rPr>
              <a:t>tytuł fragmentu</a:t>
            </a:r>
            <a:r>
              <a:rPr lang="pl-PL" sz="3000" dirty="0" smtClean="0">
                <a:solidFill>
                  <a:prstClr val="white"/>
                </a:solidFill>
              </a:rPr>
              <a:t>, w: </a:t>
            </a:r>
            <a:r>
              <a:rPr lang="pl-PL" sz="3000" i="1" dirty="0" smtClean="0">
                <a:solidFill>
                  <a:prstClr val="white"/>
                </a:solidFill>
              </a:rPr>
              <a:t>tytuł książki</a:t>
            </a:r>
            <a:r>
              <a:rPr lang="pl-PL" sz="3000" dirty="0" smtClean="0">
                <a:solidFill>
                  <a:prstClr val="white"/>
                </a:solidFill>
              </a:rPr>
              <a:t>, </a:t>
            </a:r>
            <a:r>
              <a:rPr lang="pl-PL" sz="3000" dirty="0">
                <a:solidFill>
                  <a:prstClr val="white"/>
                </a:solidFill>
              </a:rPr>
              <a:t>pod red. imię i nazwisko redaktora, miejsce wydania, wydawnictwo, rok </a:t>
            </a:r>
            <a:r>
              <a:rPr lang="pl-PL" sz="3000" dirty="0" smtClean="0">
                <a:solidFill>
                  <a:prstClr val="white"/>
                </a:solidFill>
              </a:rPr>
              <a:t>wydania, strony</a:t>
            </a:r>
          </a:p>
          <a:p>
            <a:pPr marL="0" lvl="0" indent="0">
              <a:buClr>
                <a:srgbClr val="F3A447"/>
              </a:buClr>
              <a:buNone/>
            </a:pPr>
            <a:endParaRPr lang="pl-PL" sz="2800" dirty="0" smtClean="0">
              <a:solidFill>
                <a:prstClr val="white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pl-PL" sz="2800" dirty="0" smtClean="0">
                <a:solidFill>
                  <a:prstClr val="white"/>
                </a:solidFill>
              </a:rPr>
              <a:t>Przykład:</a:t>
            </a:r>
          </a:p>
          <a:p>
            <a:pPr marL="0" lvl="0" indent="0">
              <a:buClr>
                <a:srgbClr val="F3A447"/>
              </a:buClr>
              <a:buNone/>
            </a:pPr>
            <a:endParaRPr lang="pl-PL" sz="2400" dirty="0" smtClean="0">
              <a:solidFill>
                <a:srgbClr val="FFFF00"/>
              </a:solidFill>
            </a:endParaRPr>
          </a:p>
          <a:p>
            <a:pPr marL="0" lvl="0" indent="0">
              <a:buClr>
                <a:srgbClr val="F3A447"/>
              </a:buClr>
              <a:buNone/>
            </a:pPr>
            <a:r>
              <a:rPr lang="pl-PL" sz="2400" dirty="0" err="1" smtClean="0">
                <a:solidFill>
                  <a:srgbClr val="FFFF00"/>
                </a:solidFill>
              </a:rPr>
              <a:t>Nurczyńska</a:t>
            </a:r>
            <a:r>
              <a:rPr lang="pl-PL" sz="2400" dirty="0" smtClean="0">
                <a:solidFill>
                  <a:srgbClr val="FFFF00"/>
                </a:solidFill>
              </a:rPr>
              <a:t> Ewelina, </a:t>
            </a:r>
            <a:r>
              <a:rPr lang="pl-PL" sz="2400" i="1" dirty="0" smtClean="0">
                <a:solidFill>
                  <a:srgbClr val="FFFF00"/>
                </a:solidFill>
              </a:rPr>
              <a:t>Rodzaje i gatunki filmowe</a:t>
            </a:r>
            <a:r>
              <a:rPr lang="pl-PL" sz="2400" dirty="0" smtClean="0">
                <a:solidFill>
                  <a:srgbClr val="FFFF00"/>
                </a:solidFill>
              </a:rPr>
              <a:t>, w: </a:t>
            </a:r>
            <a:r>
              <a:rPr lang="pl-PL" sz="2400" i="1" dirty="0" smtClean="0">
                <a:solidFill>
                  <a:srgbClr val="FFFF00"/>
                </a:solidFill>
              </a:rPr>
              <a:t>Kino i telewizja</a:t>
            </a:r>
            <a:r>
              <a:rPr lang="pl-PL" sz="2400" dirty="0" smtClean="0">
                <a:solidFill>
                  <a:srgbClr val="FFFF00"/>
                </a:solidFill>
              </a:rPr>
              <a:t>, pod red. Bolesława W. Lewickiego, Warszawa, </a:t>
            </a:r>
            <a:r>
              <a:rPr lang="pl-PL" sz="2400" dirty="0" err="1" smtClean="0">
                <a:solidFill>
                  <a:srgbClr val="FFFF00"/>
                </a:solidFill>
              </a:rPr>
              <a:t>WAiF</a:t>
            </a:r>
            <a:r>
              <a:rPr lang="pl-PL" sz="2400" dirty="0" smtClean="0">
                <a:solidFill>
                  <a:srgbClr val="FFFF00"/>
                </a:solidFill>
              </a:rPr>
              <a:t>, 1977, s. 128-149</a:t>
            </a:r>
            <a:endParaRPr lang="pl-PL" sz="2400" dirty="0">
              <a:solidFill>
                <a:srgbClr val="FFFF00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b="1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C000"/>
                </a:solidFill>
              </a:rPr>
              <a:t>Opis </a:t>
            </a:r>
            <a:r>
              <a:rPr lang="pl-PL" sz="4000" b="1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C000"/>
                </a:solidFill>
              </a:rPr>
              <a:t>fragmentu</a:t>
            </a:r>
            <a:br>
              <a:rPr lang="pl-PL" sz="4000" b="1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C000"/>
                </a:solidFill>
              </a:rPr>
            </a:br>
            <a:r>
              <a:rPr lang="pl-PL" sz="4000" b="1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C000"/>
                </a:solidFill>
              </a:rPr>
              <a:t>książki </a:t>
            </a:r>
            <a:r>
              <a:rPr lang="pl-PL" sz="4000" b="1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FC000"/>
                </a:solidFill>
              </a:rPr>
              <a:t>- pracy zbiorowej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67214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Autor (nazwisko i imię), </a:t>
            </a:r>
            <a:r>
              <a:rPr lang="pl-PL" sz="4000" i="1" dirty="0" smtClean="0"/>
              <a:t>tytuł</a:t>
            </a:r>
            <a:r>
              <a:rPr lang="pl-PL" sz="4000" dirty="0" smtClean="0"/>
              <a:t>, „tytuł czasopisma”, rok, numer, strony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400" dirty="0" smtClean="0"/>
              <a:t>Przykład:</a:t>
            </a: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rgbClr val="FFFF00"/>
                </a:solidFill>
              </a:rPr>
              <a:t>Przybyła Karol, </a:t>
            </a:r>
            <a:r>
              <a:rPr lang="pl-PL" sz="2400" i="1" dirty="0" smtClean="0">
                <a:solidFill>
                  <a:srgbClr val="FFFF00"/>
                </a:solidFill>
              </a:rPr>
              <a:t>Klatka – model przestrzeni w filmach Romana Polańskiego</a:t>
            </a:r>
            <a:r>
              <a:rPr lang="pl-PL" sz="2400" dirty="0" smtClean="0">
                <a:solidFill>
                  <a:srgbClr val="FFFF00"/>
                </a:solidFill>
              </a:rPr>
              <a:t>, „Polonistyka”, 2005, nr 10, s. 31-35</a:t>
            </a:r>
          </a:p>
          <a:p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Opis  artykułu  w  czasopiśmie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0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miejsce wydania, rok wydania, rec. autor (nazwisko i imię</a:t>
            </a:r>
            <a:r>
              <a:rPr lang="pl-PL" dirty="0" smtClean="0"/>
              <a:t>), </a:t>
            </a:r>
            <a:r>
              <a:rPr lang="pl-PL" i="1" dirty="0" smtClean="0"/>
              <a:t>tytuł artykułu</a:t>
            </a:r>
            <a:r>
              <a:rPr lang="pl-PL" dirty="0" smtClean="0"/>
              <a:t>, </a:t>
            </a:r>
            <a:r>
              <a:rPr lang="pl-PL" dirty="0" smtClean="0"/>
              <a:t>„tytuł czasopisma”, rok, numer, strony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Tokarczuk Olga, </a:t>
            </a:r>
            <a:r>
              <a:rPr lang="pl-PL" i="1" dirty="0" smtClean="0">
                <a:solidFill>
                  <a:srgbClr val="FFFF00"/>
                </a:solidFill>
              </a:rPr>
              <a:t>Ostatnie historie</a:t>
            </a:r>
            <a:r>
              <a:rPr lang="pl-PL" dirty="0" smtClean="0">
                <a:solidFill>
                  <a:srgbClr val="FFFF00"/>
                </a:solidFill>
              </a:rPr>
              <a:t>, Kraków, 2004, rec. Czyżak Agnieszka, </a:t>
            </a:r>
            <a:r>
              <a:rPr lang="pl-PL" i="1" dirty="0" smtClean="0">
                <a:solidFill>
                  <a:srgbClr val="FFFF00"/>
                </a:solidFill>
              </a:rPr>
              <a:t>Smutne historie o umieraniu</a:t>
            </a:r>
            <a:r>
              <a:rPr lang="pl-PL" dirty="0" smtClean="0">
                <a:solidFill>
                  <a:srgbClr val="FFFF00"/>
                </a:solidFill>
              </a:rPr>
              <a:t>, „Polonistyka”, 2005, nr 10, s. 46-47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Opis  recenzji  w  czasopiśmie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miejsce wydania, wydawnictwo, rok wydania, rec. 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miejsce, rok wydania, ISBN, strony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 smtClean="0">
                <a:solidFill>
                  <a:srgbClr val="FFFF00"/>
                </a:solidFill>
              </a:rPr>
              <a:t>Edigey</a:t>
            </a:r>
            <a:r>
              <a:rPr lang="pl-PL" dirty="0" smtClean="0">
                <a:solidFill>
                  <a:srgbClr val="FFFF00"/>
                </a:solidFill>
              </a:rPr>
              <a:t> Jerzy, </a:t>
            </a:r>
            <a:r>
              <a:rPr lang="pl-PL" i="1" dirty="0" smtClean="0">
                <a:solidFill>
                  <a:srgbClr val="FFFF00"/>
                </a:solidFill>
              </a:rPr>
              <a:t>Walizka z milionami</a:t>
            </a:r>
            <a:r>
              <a:rPr lang="pl-PL" dirty="0" smtClean="0">
                <a:solidFill>
                  <a:srgbClr val="FFFF00"/>
                </a:solidFill>
              </a:rPr>
              <a:t>, Warszawa, Czytelnik, 1975, rec. Barańczak Stanisław, </a:t>
            </a:r>
            <a:r>
              <a:rPr lang="pl-PL" i="1" dirty="0" smtClean="0">
                <a:solidFill>
                  <a:srgbClr val="FFFF00"/>
                </a:solidFill>
              </a:rPr>
              <a:t>Książki najgorsze (…)</a:t>
            </a:r>
            <a:r>
              <a:rPr lang="pl-PL" dirty="0" smtClean="0">
                <a:solidFill>
                  <a:srgbClr val="FFFF00"/>
                </a:solidFill>
              </a:rPr>
              <a:t>, </a:t>
            </a:r>
            <a:r>
              <a:rPr lang="pl-PL" dirty="0">
                <a:solidFill>
                  <a:srgbClr val="FFFF00"/>
                </a:solidFill>
              </a:rPr>
              <a:t>P</a:t>
            </a:r>
            <a:r>
              <a:rPr lang="pl-PL" dirty="0" smtClean="0">
                <a:solidFill>
                  <a:srgbClr val="FFFF00"/>
                </a:solidFill>
              </a:rPr>
              <a:t>oznań, </a:t>
            </a:r>
            <a:r>
              <a:rPr lang="pl-PL" dirty="0" err="1" smtClean="0">
                <a:solidFill>
                  <a:srgbClr val="FFFF00"/>
                </a:solidFill>
              </a:rPr>
              <a:t>Wydawn</a:t>
            </a:r>
            <a:r>
              <a:rPr lang="pl-PL" dirty="0" smtClean="0">
                <a:solidFill>
                  <a:srgbClr val="FFFF00"/>
                </a:solidFill>
              </a:rPr>
              <a:t>. a5, 1990, ISBN 83-9-00036-0-0, s. 43-45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recenzji  w  książce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71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[typ nośnika], wydanie, miejsce wydania, wydawca, data wydania, ISBN</a:t>
            </a:r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Kopaliński Władysław, </a:t>
            </a:r>
            <a:r>
              <a:rPr lang="pl-PL" i="1" dirty="0" smtClean="0">
                <a:solidFill>
                  <a:srgbClr val="FFFF00"/>
                </a:solidFill>
              </a:rPr>
              <a:t>Słownik wyrazów obcych i zwrotów obcojęzycznych</a:t>
            </a:r>
            <a:r>
              <a:rPr lang="pl-PL" dirty="0" smtClean="0">
                <a:solidFill>
                  <a:srgbClr val="FFFF00"/>
                </a:solidFill>
              </a:rPr>
              <a:t>, [CD-ROM], wersja 1.0.3.16, Łódź, PRO-media CD, 1998, ISBN 83-9-7231-30-9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książki  </a:t>
            </a:r>
            <a:br>
              <a:rPr lang="pl-PL" b="1" dirty="0" smtClean="0">
                <a:solidFill>
                  <a:srgbClr val="FFC000"/>
                </a:solidFill>
              </a:rPr>
            </a:br>
            <a:r>
              <a:rPr lang="pl-PL" b="1" dirty="0" smtClean="0">
                <a:solidFill>
                  <a:srgbClr val="FFC000"/>
                </a:solidFill>
              </a:rPr>
              <a:t>w  wersji  elektronicznej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8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[typ nośnika], wydanie, data aktualizacji, [data dostępu], &lt;warunki dostępu&gt;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Mickiewicz Adam, </a:t>
            </a:r>
            <a:r>
              <a:rPr lang="pl-PL" i="1" dirty="0" smtClean="0">
                <a:solidFill>
                  <a:srgbClr val="FFFF00"/>
                </a:solidFill>
              </a:rPr>
              <a:t>Pan Tadeusz</a:t>
            </a:r>
            <a:r>
              <a:rPr lang="pl-PL" dirty="0" smtClean="0">
                <a:solidFill>
                  <a:srgbClr val="FFFF00"/>
                </a:solidFill>
              </a:rPr>
              <a:t>, [on-</a:t>
            </a:r>
            <a:r>
              <a:rPr lang="pl-PL" dirty="0" err="1" smtClean="0">
                <a:solidFill>
                  <a:srgbClr val="FFFF00"/>
                </a:solidFill>
              </a:rPr>
              <a:t>line</a:t>
            </a:r>
            <a:r>
              <a:rPr lang="pl-PL" dirty="0" smtClean="0">
                <a:solidFill>
                  <a:srgbClr val="FFFF00"/>
                </a:solidFill>
              </a:rPr>
              <a:t>], 2000, [cytowany 15 II 2012], dostępny w WWW &lt;http://literat.ug.edu.pl/</a:t>
            </a:r>
            <a:r>
              <a:rPr lang="pl-PL" dirty="0" err="1" smtClean="0">
                <a:solidFill>
                  <a:srgbClr val="FFFF00"/>
                </a:solidFill>
              </a:rPr>
              <a:t>panfull</a:t>
            </a:r>
            <a:r>
              <a:rPr lang="pl-PL" dirty="0" smtClean="0">
                <a:solidFill>
                  <a:srgbClr val="FFFF00"/>
                </a:solidFill>
              </a:rPr>
              <a:t>/index.htm&gt;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książki  on-</a:t>
            </a:r>
            <a:r>
              <a:rPr lang="pl-PL" b="1" dirty="0" err="1" smtClean="0">
                <a:solidFill>
                  <a:srgbClr val="FFC000"/>
                </a:solidFill>
              </a:rPr>
              <a:t>line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477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Autor (nazwisko i imię), </a:t>
            </a:r>
            <a:r>
              <a:rPr lang="pl-PL" i="1" dirty="0"/>
              <a:t>tytuł</a:t>
            </a:r>
            <a:r>
              <a:rPr lang="pl-PL" dirty="0"/>
              <a:t>, [typ nośnika], wydanie, miejsce wydania, wydawca, data wydania, </a:t>
            </a:r>
            <a:r>
              <a:rPr lang="pl-PL" dirty="0" smtClean="0"/>
              <a:t>tomy lub części, tytuł rozdziału lub fragmentu, strony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Przykład</a:t>
            </a:r>
            <a:r>
              <a:rPr lang="pl-PL" dirty="0"/>
              <a:t>:</a:t>
            </a:r>
          </a:p>
          <a:p>
            <a:pPr marL="0" indent="0">
              <a:buNone/>
            </a:pPr>
            <a:endParaRPr lang="pl-PL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Kopaliński </a:t>
            </a:r>
            <a:r>
              <a:rPr lang="pl-PL" dirty="0">
                <a:solidFill>
                  <a:srgbClr val="FFFF00"/>
                </a:solidFill>
              </a:rPr>
              <a:t>Władysław, </a:t>
            </a:r>
            <a:r>
              <a:rPr lang="pl-PL" i="1" dirty="0">
                <a:solidFill>
                  <a:srgbClr val="FFFF00"/>
                </a:solidFill>
              </a:rPr>
              <a:t>Słownik wyrazów obcych i zwrotów obcojęzycznych</a:t>
            </a:r>
            <a:r>
              <a:rPr lang="pl-PL" dirty="0">
                <a:solidFill>
                  <a:srgbClr val="FFFF00"/>
                </a:solidFill>
              </a:rPr>
              <a:t>, [CD-ROM], wersja 1.0.3.16, Łódź, PRO-media CD, 1998, </a:t>
            </a:r>
            <a:r>
              <a:rPr lang="pl-PL" i="1" dirty="0" smtClean="0">
                <a:solidFill>
                  <a:srgbClr val="FFFF00"/>
                </a:solidFill>
              </a:rPr>
              <a:t>trojański koń</a:t>
            </a:r>
            <a:endParaRPr lang="pl-PL" i="1" dirty="0">
              <a:solidFill>
                <a:srgbClr val="FFFF00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fragmentu  książki elektronicznej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00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Autor (nazwisko i imię), </a:t>
            </a:r>
            <a:r>
              <a:rPr lang="pl-PL" i="1" dirty="0"/>
              <a:t>tytuł</a:t>
            </a:r>
            <a:r>
              <a:rPr lang="pl-PL" dirty="0"/>
              <a:t>, [typ nośnika], wydanie, data aktualizacji, [data dostępu], &lt;warunki dostępu</a:t>
            </a:r>
            <a:r>
              <a:rPr lang="pl-PL" dirty="0" smtClean="0"/>
              <a:t>&gt;, strony lub </a:t>
            </a:r>
            <a:r>
              <a:rPr lang="pl-PL" i="1" dirty="0" smtClean="0"/>
              <a:t>tytuł fragmentu</a:t>
            </a:r>
            <a:endParaRPr lang="pl-PL" i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FF00"/>
                </a:solidFill>
              </a:rPr>
              <a:t>Mickiewicz Adam, </a:t>
            </a:r>
            <a:r>
              <a:rPr lang="pl-PL" i="1" dirty="0">
                <a:solidFill>
                  <a:srgbClr val="FFFF00"/>
                </a:solidFill>
              </a:rPr>
              <a:t>Pan Tadeusz</a:t>
            </a:r>
            <a:r>
              <a:rPr lang="pl-PL" dirty="0">
                <a:solidFill>
                  <a:srgbClr val="FFFF00"/>
                </a:solidFill>
              </a:rPr>
              <a:t>, [on-</a:t>
            </a:r>
            <a:r>
              <a:rPr lang="pl-PL" dirty="0" err="1">
                <a:solidFill>
                  <a:srgbClr val="FFFF00"/>
                </a:solidFill>
              </a:rPr>
              <a:t>line</a:t>
            </a:r>
            <a:r>
              <a:rPr lang="pl-PL" dirty="0">
                <a:solidFill>
                  <a:srgbClr val="FFFF00"/>
                </a:solidFill>
              </a:rPr>
              <a:t>], 2000, [cytowany 15 II 2012], dostępny w WWW </a:t>
            </a:r>
            <a:r>
              <a:rPr lang="pl-PL" dirty="0" smtClean="0">
                <a:solidFill>
                  <a:srgbClr val="FFFF00"/>
                </a:solidFill>
              </a:rPr>
              <a:t>&lt;</a:t>
            </a:r>
            <a:r>
              <a:rPr lang="pl-PL" dirty="0" smtClean="0">
                <a:solidFill>
                  <a:srgbClr val="FFFF00"/>
                </a:solidFill>
                <a:hlinkClick r:id="rId2"/>
              </a:rPr>
              <a:t>http</a:t>
            </a:r>
            <a:r>
              <a:rPr lang="pl-PL" dirty="0">
                <a:solidFill>
                  <a:srgbClr val="FFFF00"/>
                </a:solidFill>
                <a:hlinkClick r:id="rId2"/>
              </a:rPr>
              <a:t>://</a:t>
            </a:r>
            <a:r>
              <a:rPr lang="pl-PL" dirty="0" smtClean="0">
                <a:solidFill>
                  <a:srgbClr val="FFFF00"/>
                </a:solidFill>
                <a:hlinkClick r:id="rId2"/>
              </a:rPr>
              <a:t>literat.ug.edu.pl/</a:t>
            </a:r>
            <a:r>
              <a:rPr lang="pl-PL" dirty="0" err="1" smtClean="0">
                <a:solidFill>
                  <a:srgbClr val="FFFF00"/>
                </a:solidFill>
                <a:hlinkClick r:id="rId2"/>
              </a:rPr>
              <a:t>panfull</a:t>
            </a:r>
            <a:r>
              <a:rPr lang="pl-PL" dirty="0" smtClean="0">
                <a:solidFill>
                  <a:srgbClr val="FFFF00"/>
                </a:solidFill>
                <a:hlinkClick r:id="rId2"/>
              </a:rPr>
              <a:t>/index.htm</a:t>
            </a:r>
            <a:r>
              <a:rPr lang="pl-PL" dirty="0">
                <a:solidFill>
                  <a:srgbClr val="FFFF00"/>
                </a:solidFill>
              </a:rPr>
              <a:t>&gt;</a:t>
            </a:r>
            <a:r>
              <a:rPr lang="pl-PL" dirty="0" smtClean="0">
                <a:solidFill>
                  <a:srgbClr val="FFFF00"/>
                </a:solidFill>
              </a:rPr>
              <a:t>, </a:t>
            </a:r>
            <a:r>
              <a:rPr lang="pl-PL" i="1" dirty="0" smtClean="0">
                <a:solidFill>
                  <a:srgbClr val="FFFF00"/>
                </a:solidFill>
              </a:rPr>
              <a:t>Księga XII</a:t>
            </a:r>
            <a:endParaRPr lang="pl-PL" i="1" dirty="0">
              <a:solidFill>
                <a:srgbClr val="FFFF00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fragmentu  książki  on-</a:t>
            </a:r>
            <a:r>
              <a:rPr lang="pl-PL" b="1" dirty="0" err="1" smtClean="0">
                <a:solidFill>
                  <a:srgbClr val="FFC000"/>
                </a:solidFill>
              </a:rPr>
              <a:t>line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60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Tytuł filmu</a:t>
            </a:r>
            <a:r>
              <a:rPr lang="pl-PL" dirty="0" smtClean="0"/>
              <a:t>, reżyser (imię i nazwisko),[typ nośnika], miejsce wydania, wydawca, rok wydania</a:t>
            </a:r>
          </a:p>
          <a:p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 smtClean="0">
                <a:solidFill>
                  <a:srgbClr val="FFFF00"/>
                </a:solidFill>
              </a:rPr>
              <a:t>Chłopi</a:t>
            </a:r>
            <a:r>
              <a:rPr lang="pl-PL" dirty="0" smtClean="0">
                <a:solidFill>
                  <a:srgbClr val="FFFF00"/>
                </a:solidFill>
              </a:rPr>
              <a:t> [film], reż. Jan Rybkowski, [DVD], Warszawa, Studio Kadr, 2006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Opis  filmu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5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sz="4000" dirty="0" smtClean="0"/>
              <a:t>Uporządkowany spis dokumentów (jednostek bibliograficznych – np. książek, artykułów) wraz z opisem umożliwiającym ich identyfikację.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8296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4800" b="1" dirty="0" smtClean="0">
                <a:solidFill>
                  <a:srgbClr val="FFC000"/>
                </a:solidFill>
              </a:rPr>
              <a:t>Bibliografia to:</a:t>
            </a:r>
            <a:endParaRPr lang="pl-PL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[typ nośnika], wydanie miejsce wydania, wydawca, rok wydania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Beethoven Ludwig van, </a:t>
            </a:r>
            <a:r>
              <a:rPr lang="pl-PL" i="1" dirty="0" smtClean="0">
                <a:solidFill>
                  <a:srgbClr val="FFFF00"/>
                </a:solidFill>
              </a:rPr>
              <a:t>Piano </a:t>
            </a:r>
            <a:r>
              <a:rPr lang="pl-PL" i="1" dirty="0" err="1" smtClean="0">
                <a:solidFill>
                  <a:srgbClr val="FFFF00"/>
                </a:solidFill>
              </a:rPr>
              <a:t>Concertos</a:t>
            </a:r>
            <a:r>
              <a:rPr lang="pl-PL" i="1" dirty="0" smtClean="0">
                <a:solidFill>
                  <a:srgbClr val="FFFF00"/>
                </a:solidFill>
              </a:rPr>
              <a:t> 2 &amp; 3</a:t>
            </a:r>
            <a:r>
              <a:rPr lang="pl-PL" dirty="0" smtClean="0">
                <a:solidFill>
                  <a:srgbClr val="FFFF00"/>
                </a:solidFill>
              </a:rPr>
              <a:t>, [CD], Hanower, Deutsche </a:t>
            </a:r>
            <a:r>
              <a:rPr lang="pl-PL" dirty="0" err="1" smtClean="0">
                <a:solidFill>
                  <a:srgbClr val="FFFF00"/>
                </a:solidFill>
              </a:rPr>
              <a:t>Grammophon</a:t>
            </a:r>
            <a:r>
              <a:rPr lang="pl-PL" dirty="0" smtClean="0">
                <a:solidFill>
                  <a:srgbClr val="FFFF00"/>
                </a:solidFill>
              </a:rPr>
              <a:t>, 2004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 dokumentu  muzycznego</a:t>
            </a:r>
            <a:endParaRPr lang="pl-PL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2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miejsce, wydawnictwo, rok wydania, ISBN, </a:t>
            </a:r>
            <a:r>
              <a:rPr lang="pl-PL" i="1" dirty="0" smtClean="0"/>
              <a:t>autor i tytuł </a:t>
            </a:r>
            <a:r>
              <a:rPr lang="pl-PL" i="1" dirty="0" smtClean="0"/>
              <a:t>obrazu </a:t>
            </a:r>
            <a:r>
              <a:rPr lang="pl-PL" dirty="0" smtClean="0"/>
              <a:t>lub strony</a:t>
            </a:r>
          </a:p>
          <a:p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Kozłowska Stefania, </a:t>
            </a:r>
            <a:r>
              <a:rPr lang="pl-PL" i="1" dirty="0" smtClean="0">
                <a:solidFill>
                  <a:srgbClr val="FFFF00"/>
                </a:solidFill>
              </a:rPr>
              <a:t>Malarze Młodej Polski</a:t>
            </a:r>
            <a:r>
              <a:rPr lang="pl-PL" dirty="0" smtClean="0">
                <a:solidFill>
                  <a:srgbClr val="FFFF00"/>
                </a:solidFill>
              </a:rPr>
              <a:t>, Kraków, </a:t>
            </a:r>
            <a:r>
              <a:rPr lang="pl-PL" dirty="0" err="1" smtClean="0">
                <a:solidFill>
                  <a:srgbClr val="FFFF00"/>
                </a:solidFill>
              </a:rPr>
              <a:t>Wydawn</a:t>
            </a:r>
            <a:r>
              <a:rPr lang="pl-PL" dirty="0" smtClean="0">
                <a:solidFill>
                  <a:srgbClr val="FFFF00"/>
                </a:solidFill>
              </a:rPr>
              <a:t>. R. Kluszczyński, </a:t>
            </a:r>
            <a:r>
              <a:rPr lang="pl-PL" dirty="0" err="1" smtClean="0">
                <a:solidFill>
                  <a:srgbClr val="FFFF00"/>
                </a:solidFill>
              </a:rPr>
              <a:t>cop</a:t>
            </a:r>
            <a:r>
              <a:rPr lang="pl-PL" dirty="0" smtClean="0">
                <a:solidFill>
                  <a:srgbClr val="FFFF00"/>
                </a:solidFill>
              </a:rPr>
              <a:t>. 1995, </a:t>
            </a:r>
            <a:r>
              <a:rPr lang="pl-PL" i="1" dirty="0" smtClean="0">
                <a:solidFill>
                  <a:srgbClr val="FFFF00"/>
                </a:solidFill>
              </a:rPr>
              <a:t>Stanisław Wyspiański Chochoły</a:t>
            </a:r>
            <a:r>
              <a:rPr lang="pl-PL" dirty="0" smtClean="0">
                <a:solidFill>
                  <a:srgbClr val="FFFF00"/>
                </a:solidFill>
              </a:rPr>
              <a:t> s. 182-183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Opis  obrazu </a:t>
            </a:r>
            <a:r>
              <a:rPr lang="pl-PL" sz="3200" b="1" dirty="0" smtClean="0">
                <a:solidFill>
                  <a:srgbClr val="FFC000"/>
                </a:solidFill>
              </a:rPr>
              <a:t/>
            </a:r>
            <a:br>
              <a:rPr lang="pl-PL" sz="3200" b="1" dirty="0" smtClean="0">
                <a:solidFill>
                  <a:srgbClr val="FFC000"/>
                </a:solidFill>
              </a:rPr>
            </a:br>
            <a:r>
              <a:rPr lang="pl-PL" sz="3200" b="1" dirty="0" smtClean="0">
                <a:solidFill>
                  <a:srgbClr val="FFC000"/>
                </a:solidFill>
              </a:rPr>
              <a:t>(</a:t>
            </a:r>
            <a:r>
              <a:rPr lang="pl-PL" sz="2800" b="1" dirty="0" smtClean="0">
                <a:solidFill>
                  <a:srgbClr val="FFC000"/>
                </a:solidFill>
              </a:rPr>
              <a:t>zamieszczonego  w książce jednego autora</a:t>
            </a:r>
            <a:r>
              <a:rPr lang="pl-PL" sz="3200" b="1" dirty="0" smtClean="0">
                <a:solidFill>
                  <a:srgbClr val="FFC000"/>
                </a:solidFill>
              </a:rPr>
              <a:t>)</a:t>
            </a:r>
            <a:endParaRPr lang="pl-PL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48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Autor obrazu, </a:t>
            </a:r>
            <a:r>
              <a:rPr lang="pl-PL" sz="2800" i="1" dirty="0" smtClean="0"/>
              <a:t>tytuł obrazu</a:t>
            </a:r>
            <a:r>
              <a:rPr lang="pl-PL" sz="2800" dirty="0" smtClean="0"/>
              <a:t>, w: </a:t>
            </a:r>
            <a:r>
              <a:rPr lang="pl-PL" sz="2800" i="1" dirty="0" smtClean="0"/>
              <a:t>Tytuł</a:t>
            </a:r>
            <a:r>
              <a:rPr lang="pl-PL" sz="2800" dirty="0"/>
              <a:t>, pod red. imię i nazwisko redaktora, miejsce wydania, wydawnictwo, rok wydania, </a:t>
            </a:r>
            <a:r>
              <a:rPr lang="pl-PL" sz="2800" dirty="0" smtClean="0"/>
              <a:t>strony</a:t>
            </a:r>
          </a:p>
          <a:p>
            <a:endParaRPr lang="pl-PL" sz="2800" dirty="0"/>
          </a:p>
          <a:p>
            <a:pPr marL="0" indent="0">
              <a:buNone/>
            </a:pPr>
            <a:r>
              <a:rPr lang="pl-PL" sz="2800" dirty="0" smtClean="0"/>
              <a:t>Przykład: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r>
              <a:rPr lang="pl-PL" sz="2800" dirty="0" smtClean="0">
                <a:solidFill>
                  <a:srgbClr val="FFFF00"/>
                </a:solidFill>
              </a:rPr>
              <a:t>Rembrandt van </a:t>
            </a:r>
            <a:r>
              <a:rPr lang="pl-PL" sz="2800" dirty="0" err="1" smtClean="0">
                <a:solidFill>
                  <a:srgbClr val="FFFF00"/>
                </a:solidFill>
              </a:rPr>
              <a:t>Rijn</a:t>
            </a:r>
            <a:r>
              <a:rPr lang="pl-PL" sz="2800" dirty="0" smtClean="0">
                <a:solidFill>
                  <a:srgbClr val="FFFF00"/>
                </a:solidFill>
              </a:rPr>
              <a:t>, </a:t>
            </a:r>
            <a:r>
              <a:rPr lang="pl-PL" sz="2800" i="1" dirty="0" smtClean="0">
                <a:solidFill>
                  <a:srgbClr val="FFFF00"/>
                </a:solidFill>
              </a:rPr>
              <a:t>Jezus i Samarytanka</a:t>
            </a:r>
            <a:r>
              <a:rPr lang="pl-PL" sz="2800" dirty="0" smtClean="0">
                <a:solidFill>
                  <a:srgbClr val="FFFF00"/>
                </a:solidFill>
              </a:rPr>
              <a:t>, w: </a:t>
            </a:r>
            <a:r>
              <a:rPr lang="pl-PL" sz="2800" i="1" dirty="0" smtClean="0">
                <a:solidFill>
                  <a:srgbClr val="FFFF00"/>
                </a:solidFill>
              </a:rPr>
              <a:t>Biblia w malarstwie</a:t>
            </a:r>
            <a:r>
              <a:rPr lang="pl-PL" sz="2800" dirty="0" smtClean="0">
                <a:solidFill>
                  <a:srgbClr val="FFFF00"/>
                </a:solidFill>
              </a:rPr>
              <a:t>, pod red. Edwarda Piekarskiego, Warszawa, </a:t>
            </a:r>
            <a:r>
              <a:rPr lang="pl-PL" sz="2800" dirty="0" err="1" smtClean="0">
                <a:solidFill>
                  <a:srgbClr val="FFFF00"/>
                </a:solidFill>
              </a:rPr>
              <a:t>Wydawn</a:t>
            </a:r>
            <a:r>
              <a:rPr lang="pl-PL" sz="2800" dirty="0" smtClean="0">
                <a:solidFill>
                  <a:srgbClr val="FFFF00"/>
                </a:solidFill>
              </a:rPr>
              <a:t>. </a:t>
            </a:r>
            <a:r>
              <a:rPr lang="pl-PL" sz="2800" dirty="0" err="1" smtClean="0">
                <a:solidFill>
                  <a:srgbClr val="FFFF00"/>
                </a:solidFill>
              </a:rPr>
              <a:t>Penta</a:t>
            </a:r>
            <a:r>
              <a:rPr lang="pl-PL" sz="2800" dirty="0" smtClean="0">
                <a:solidFill>
                  <a:srgbClr val="FFFF00"/>
                </a:solidFill>
              </a:rPr>
              <a:t>, 1990, s. 171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800" b="1" dirty="0" smtClean="0">
                <a:solidFill>
                  <a:srgbClr val="FFC000"/>
                </a:solidFill>
              </a:rPr>
              <a:t>Opis  obrazu</a:t>
            </a:r>
            <a:r>
              <a:rPr lang="pl-PL" sz="4800" b="1" dirty="0">
                <a:solidFill>
                  <a:srgbClr val="FFC000"/>
                </a:solidFill>
              </a:rPr>
              <a:t/>
            </a:r>
            <a:br>
              <a:rPr lang="pl-PL" sz="4800" b="1" dirty="0">
                <a:solidFill>
                  <a:srgbClr val="FFC000"/>
                </a:solidFill>
              </a:rPr>
            </a:br>
            <a:r>
              <a:rPr lang="pl-PL" sz="3100" b="1" dirty="0">
                <a:solidFill>
                  <a:srgbClr val="FFC000"/>
                </a:solidFill>
              </a:rPr>
              <a:t>zamieszczonego  w </a:t>
            </a:r>
            <a:r>
              <a:rPr lang="pl-PL" sz="3100" b="1" dirty="0" smtClean="0">
                <a:solidFill>
                  <a:srgbClr val="FFC000"/>
                </a:solidFill>
              </a:rPr>
              <a:t>pracy zbiorowej</a:t>
            </a:r>
            <a:endParaRPr lang="pl-PL" sz="3100" dirty="0"/>
          </a:p>
        </p:txBody>
      </p:sp>
    </p:spTree>
    <p:extLst>
      <p:ext uri="{BB962C8B-B14F-4D97-AF65-F5344CB8AC3E}">
        <p14:creationId xmlns:p14="http://schemas.microsoft.com/office/powerpoint/2010/main" val="298720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Zasady sporządzania opisów bibliograficznych są  znormalizowane. </a:t>
            </a:r>
            <a:r>
              <a:rPr lang="pl-PL" sz="1600" u="sng" dirty="0" smtClean="0"/>
              <a:t>Obowiązująca norma wprowadza obowiązek podawania numeru ISBN książki</a:t>
            </a:r>
            <a:r>
              <a:rPr lang="pl-PL" sz="1600" dirty="0" smtClean="0"/>
              <a:t>. Skrót ten pochodzi z ang. International Standard </a:t>
            </a:r>
            <a:r>
              <a:rPr lang="pl-PL" sz="1600" dirty="0" err="1" smtClean="0"/>
              <a:t>Book</a:t>
            </a:r>
            <a:r>
              <a:rPr lang="pl-PL" sz="1600" dirty="0" smtClean="0"/>
              <a:t> </a:t>
            </a:r>
            <a:r>
              <a:rPr lang="pl-PL" sz="1600" dirty="0" err="1" smtClean="0"/>
              <a:t>Number</a:t>
            </a:r>
            <a:r>
              <a:rPr lang="pl-PL" sz="1600" dirty="0"/>
              <a:t> </a:t>
            </a:r>
            <a:r>
              <a:rPr lang="pl-PL" sz="1600" dirty="0" smtClean="0"/>
              <a:t>i jest międzynarodowym 10 – cyfrowym znakiem zawierającym informacje o kraju, wydawcy i samej książce.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Norma nie precyzuje znaków interpunkcyjnych stosowanych w opisie bibliograficznym, jednak należy je stosować konsekwentnie, czyli stosować jednolitą interpunkcję we wszystkich opisach, oddzielając każdy element od poprzedniego, np. kropką lub przecinkiem. Graficznie  wyróżniamy tytuły (np. kursywa lub podkreślenie).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Opis piszemy w linii ciągłej – od marginesu do marginesu.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Numeru ISBN nie przedzielamy na dwie linijki.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W opisie autora pomijamy informacje o stopniach naukowych i funkcjach.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Nazwę wydawcy możemy skracać, pisząc np. PWN zamiast Państwowe Wydawnictwo Naukowe, PIW zamiast Państwowy Instytut Wydawniczy, itp.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Jeżeli jest to wydanie pierwsze lub nie ma informacji, które to wydanie, to ten element opisu pomijamy.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 smtClean="0"/>
              <a:t>W utworach obcojęzycznych podajemy imię i nazwisko tłumacza.</a:t>
            </a:r>
            <a:r>
              <a:rPr lang="pl-PL" sz="1600" dirty="0"/>
              <a:t> Autor obrazu, tytuł obrazu, w: Tytuł, pod red. imię i nazwisko redaktora, miejsce wydania, wydawnictwo, rok wydania, </a:t>
            </a:r>
            <a:r>
              <a:rPr lang="pl-PL" sz="1600" dirty="0" smtClean="0"/>
              <a:t>strony</a:t>
            </a:r>
            <a:r>
              <a:rPr lang="pl-PL" sz="1600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C00000"/>
                </a:solidFill>
              </a:rPr>
              <a:t>Ważne informacje</a:t>
            </a:r>
            <a:endParaRPr lang="pl-PL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46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827584" y="2708920"/>
            <a:ext cx="7402016" cy="1368152"/>
          </a:xfrm>
        </p:spPr>
        <p:txBody>
          <a:bodyPr>
            <a:normAutofit/>
          </a:bodyPr>
          <a:lstStyle/>
          <a:p>
            <a:pPr algn="ctr"/>
            <a:r>
              <a:rPr lang="pl-PL" sz="7200" b="1" dirty="0" smtClean="0">
                <a:solidFill>
                  <a:srgbClr val="FFC000"/>
                </a:solidFill>
              </a:rPr>
              <a:t>Powodzenia!</a:t>
            </a:r>
            <a:endParaRPr lang="pl-PL" sz="7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6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Uporządkowany zbiór najważniejszych danych dotyczących opisywanego dokumentu (np. autor, tytuł, miejsce i rok wydania) umożliwiających jego identyfikację.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b="1" dirty="0" smtClean="0">
                <a:solidFill>
                  <a:srgbClr val="FFC000"/>
                </a:solidFill>
              </a:rPr>
              <a:t>Opis  bibliograficzny  to</a:t>
            </a:r>
            <a:r>
              <a:rPr lang="pl-PL" sz="3200" b="1" dirty="0" smtClean="0">
                <a:solidFill>
                  <a:srgbClr val="FFC000"/>
                </a:solidFill>
              </a:rPr>
              <a:t>:</a:t>
            </a:r>
            <a:endParaRPr lang="pl-PL" sz="3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sz="4000" dirty="0" smtClean="0"/>
          </a:p>
          <a:p>
            <a:r>
              <a:rPr lang="pl-PL" sz="4000" dirty="0" smtClean="0"/>
              <a:t>wybrane do analizy teksty literackie, ikonograficzne, filmowe, których dotyczy temat prezentacji.</a:t>
            </a:r>
          </a:p>
          <a:p>
            <a:pPr marL="0" indent="0">
              <a:buNone/>
            </a:pPr>
            <a:r>
              <a:rPr lang="pl-PL" sz="4000" dirty="0"/>
              <a:t>	</a:t>
            </a:r>
            <a:endParaRPr lang="pl-PL" sz="4000" dirty="0" smtClean="0"/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Np. 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FFFF00"/>
                </a:solidFill>
              </a:rPr>
              <a:t>Mickiewicz </a:t>
            </a:r>
            <a:r>
              <a:rPr lang="pl-PL" sz="2800" dirty="0">
                <a:solidFill>
                  <a:srgbClr val="FFFF00"/>
                </a:solidFill>
              </a:rPr>
              <a:t>Adam</a:t>
            </a:r>
            <a:r>
              <a:rPr lang="pl-PL" sz="2800" dirty="0" smtClean="0">
                <a:solidFill>
                  <a:srgbClr val="FFFF00"/>
                </a:solidFill>
              </a:rPr>
              <a:t> , </a:t>
            </a:r>
            <a:r>
              <a:rPr lang="pl-PL" sz="2800" i="1" dirty="0" smtClean="0">
                <a:solidFill>
                  <a:srgbClr val="FFFF00"/>
                </a:solidFill>
              </a:rPr>
              <a:t>Pan Tadeusz, </a:t>
            </a:r>
            <a:r>
              <a:rPr lang="pl-PL" sz="2800" dirty="0" smtClean="0">
                <a:solidFill>
                  <a:srgbClr val="FFFF00"/>
                </a:solidFill>
              </a:rPr>
              <a:t>Warszawa, Czytelnik, 1968</a:t>
            </a:r>
            <a:r>
              <a:rPr lang="pl-PL" sz="2800" i="1" dirty="0" smtClean="0">
                <a:solidFill>
                  <a:srgbClr val="FFFF00"/>
                </a:solidFill>
              </a:rPr>
              <a:t/>
            </a:r>
            <a:br>
              <a:rPr lang="pl-PL" sz="2800" i="1" dirty="0" smtClean="0">
                <a:solidFill>
                  <a:srgbClr val="FFFF00"/>
                </a:solidFill>
              </a:rPr>
            </a:br>
            <a:endParaRPr lang="pl-PL" sz="2800" i="1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Literatura  podmiotu</a:t>
            </a:r>
            <a:endParaRPr lang="pl-PL" sz="4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Wykaz dokumentów wykorzystywanych przez autora piszącego swoją pracę</a:t>
            </a:r>
            <a:r>
              <a:rPr lang="pl-PL" sz="4000" dirty="0"/>
              <a:t>.</a:t>
            </a:r>
            <a:r>
              <a:rPr lang="pl-PL" sz="2400" dirty="0" smtClean="0"/>
              <a:t>        </a:t>
            </a:r>
            <a:endParaRPr lang="pl-PL" sz="2400" dirty="0"/>
          </a:p>
          <a:p>
            <a:pPr marL="0" indent="0">
              <a:buNone/>
            </a:pPr>
            <a:r>
              <a:rPr lang="pl-PL" sz="2400" dirty="0" smtClean="0">
                <a:solidFill>
                  <a:srgbClr val="FFFF00"/>
                </a:solidFill>
              </a:rPr>
              <a:t>    </a:t>
            </a:r>
          </a:p>
          <a:p>
            <a:pPr marL="0" indent="0">
              <a:buNone/>
            </a:pPr>
            <a:r>
              <a:rPr lang="pl-PL" sz="2000" dirty="0" smtClean="0">
                <a:solidFill>
                  <a:srgbClr val="FFFF00"/>
                </a:solidFill>
              </a:rPr>
              <a:t>Np. </a:t>
            </a:r>
          </a:p>
          <a:p>
            <a:pPr marL="0" indent="0">
              <a:buNone/>
            </a:pPr>
            <a:r>
              <a:rPr lang="pl-PL" sz="2000" dirty="0" smtClean="0">
                <a:solidFill>
                  <a:srgbClr val="FFFF00"/>
                </a:solidFill>
              </a:rPr>
              <a:t>Tatara Marian, </a:t>
            </a:r>
            <a:r>
              <a:rPr lang="pl-PL" sz="2000" i="1" dirty="0" smtClean="0">
                <a:solidFill>
                  <a:srgbClr val="FFFF00"/>
                </a:solidFill>
              </a:rPr>
              <a:t>O kojącej roli „Pana Tadeusza”,  </a:t>
            </a:r>
            <a:r>
              <a:rPr lang="pl-PL" sz="2000" dirty="0" smtClean="0">
                <a:solidFill>
                  <a:srgbClr val="FFFF00"/>
                </a:solidFill>
              </a:rPr>
              <a:t>w: </a:t>
            </a:r>
            <a:r>
              <a:rPr lang="pl-PL" sz="2000" i="1" dirty="0" smtClean="0">
                <a:solidFill>
                  <a:srgbClr val="FFFF00"/>
                </a:solidFill>
              </a:rPr>
              <a:t>Arcydzieła literatury polskiej</a:t>
            </a:r>
            <a:r>
              <a:rPr lang="pl-PL" sz="2000" dirty="0" smtClean="0">
                <a:solidFill>
                  <a:srgbClr val="FFFF00"/>
                </a:solidFill>
              </a:rPr>
              <a:t>, pod red. S. Grzeszczuka i A. Niewolak-Krzywdy, Rzeszów, KAW, 1988, s. 99-147</a:t>
            </a:r>
            <a:r>
              <a:rPr lang="pl-PL" sz="2000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Literatura  przedmiotu</a:t>
            </a:r>
            <a:endParaRPr lang="pl-PL" sz="4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Każdy opisany dokument lub jego część, np.  książka, praca zbiorowa (więcej niż trzech autorów), fragment książki lub pracy zbiorowej, recenzja, książka on-</a:t>
            </a:r>
            <a:r>
              <a:rPr lang="pl-PL" dirty="0" err="1" smtClean="0"/>
              <a:t>line</a:t>
            </a:r>
            <a:r>
              <a:rPr lang="pl-PL" dirty="0" smtClean="0"/>
              <a:t>,   film, artykuł w czasopiśmie, czasopismo </a:t>
            </a:r>
            <a:r>
              <a:rPr lang="pl-PL" dirty="0" err="1" smtClean="0"/>
              <a:t>on-line</a:t>
            </a:r>
            <a:r>
              <a:rPr lang="pl-PL" dirty="0" smtClean="0"/>
              <a:t>, strona WWW.</a:t>
            </a:r>
          </a:p>
          <a:p>
            <a:r>
              <a:rPr lang="pl-PL" dirty="0" smtClean="0"/>
              <a:t>Każdy element opisu należy wyraźnie oddzielić od siebie znakiem interpunkcyjnym. Można stosować kropkę lub przecinek. Wybieramy jeden rodzaj znaku</a:t>
            </a:r>
          </a:p>
          <a:p>
            <a:pPr marL="0" indent="0">
              <a:buNone/>
            </a:pPr>
            <a:r>
              <a:rPr lang="pl-PL" dirty="0" smtClean="0"/>
              <a:t>    i stosujemy go konsekwentnie po każdym elemencie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w całej bibliografii i przypisach. </a:t>
            </a:r>
          </a:p>
          <a:p>
            <a:r>
              <a:rPr lang="pl-PL" dirty="0" smtClean="0"/>
              <a:t>Graficznie wyróżniamy  tytuł.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Jednostka  bibliograficzna  to: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Autor (nazwisko i imię), </a:t>
            </a:r>
            <a:r>
              <a:rPr lang="pl-PL" i="1" dirty="0" smtClean="0"/>
              <a:t>tytuł</a:t>
            </a:r>
            <a:r>
              <a:rPr lang="pl-PL" dirty="0" smtClean="0"/>
              <a:t>, miejsce wydania, wydawnictwo, rok wydania, ISBN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Przykład: 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FF00"/>
                </a:solidFill>
              </a:rPr>
              <a:t>Gombrowicz Witold, </a:t>
            </a:r>
            <a:r>
              <a:rPr lang="pl-PL" i="1" dirty="0" smtClean="0">
                <a:solidFill>
                  <a:srgbClr val="FFFF00"/>
                </a:solidFill>
              </a:rPr>
              <a:t>Ferdydurke</a:t>
            </a:r>
            <a:r>
              <a:rPr lang="pl-PL" dirty="0" smtClean="0">
                <a:solidFill>
                  <a:srgbClr val="FFFF00"/>
                </a:solidFill>
              </a:rPr>
              <a:t>, Kraków, WL, 1987, ISBN 83-08-01885-8</a:t>
            </a:r>
          </a:p>
          <a:p>
            <a:pPr marL="0" indent="0">
              <a:buNone/>
            </a:pPr>
            <a:r>
              <a:rPr lang="pl-PL" dirty="0" smtClean="0"/>
              <a:t>lub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 smtClean="0">
                <a:solidFill>
                  <a:srgbClr val="FFFF00"/>
                </a:solidFill>
              </a:rPr>
              <a:t>Szekspir Wiliam. </a:t>
            </a:r>
            <a:r>
              <a:rPr lang="pl-PL" i="1" dirty="0" smtClean="0">
                <a:solidFill>
                  <a:srgbClr val="FFFF00"/>
                </a:solidFill>
              </a:rPr>
              <a:t>Hamlet</a:t>
            </a:r>
            <a:r>
              <a:rPr lang="pl-PL" dirty="0" smtClean="0">
                <a:solidFill>
                  <a:srgbClr val="FFFF00"/>
                </a:solidFill>
              </a:rPr>
              <a:t>. Przeł. Józef Paszkowski. Wyd. 12. Warszawa. PIW. 1984, ISBN 83-06-01117-7</a:t>
            </a:r>
          </a:p>
          <a:p>
            <a:endParaRPr lang="pl-PL" sz="20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rgbClr val="FFC000"/>
                </a:solidFill>
              </a:rPr>
              <a:t>W opisie dodano tłumacza i kolejne wydanie oraz zastosowano skrót nazwy wydawnictwa.</a:t>
            </a:r>
            <a:endParaRPr lang="pl-PL" sz="2000" dirty="0">
              <a:solidFill>
                <a:srgbClr val="FFC0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Opis książki</a:t>
            </a:r>
            <a:endParaRPr lang="pl-PL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3A447"/>
              </a:buClr>
            </a:pPr>
            <a:endParaRPr lang="pl-PL" sz="2400" dirty="0" smtClean="0">
              <a:solidFill>
                <a:prstClr val="white"/>
              </a:solidFill>
            </a:endParaRPr>
          </a:p>
          <a:p>
            <a:pPr lvl="0">
              <a:buClr>
                <a:srgbClr val="F3A447"/>
              </a:buClr>
            </a:pPr>
            <a:r>
              <a:rPr lang="pl-PL" sz="2400" dirty="0" smtClean="0">
                <a:solidFill>
                  <a:prstClr val="white"/>
                </a:solidFill>
              </a:rPr>
              <a:t>Autor </a:t>
            </a:r>
            <a:r>
              <a:rPr lang="pl-PL" sz="2400" dirty="0">
                <a:solidFill>
                  <a:prstClr val="white"/>
                </a:solidFill>
              </a:rPr>
              <a:t>(nazwisko i imię), </a:t>
            </a:r>
            <a:r>
              <a:rPr lang="pl-PL" sz="2400" i="1" dirty="0">
                <a:solidFill>
                  <a:prstClr val="white"/>
                </a:solidFill>
              </a:rPr>
              <a:t>tytuł</a:t>
            </a:r>
            <a:r>
              <a:rPr lang="pl-PL" sz="2400" dirty="0">
                <a:solidFill>
                  <a:prstClr val="white"/>
                </a:solidFill>
              </a:rPr>
              <a:t>, </a:t>
            </a:r>
            <a:r>
              <a:rPr lang="pl-PL" sz="2400" dirty="0" smtClean="0">
                <a:solidFill>
                  <a:prstClr val="white"/>
                </a:solidFill>
              </a:rPr>
              <a:t>tomy, części lub zeszyty, miejsce </a:t>
            </a:r>
            <a:r>
              <a:rPr lang="pl-PL" sz="2400" dirty="0">
                <a:solidFill>
                  <a:prstClr val="white"/>
                </a:solidFill>
              </a:rPr>
              <a:t>wydania, wydawnictwo, rok wydania, ISBN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sz="2400" dirty="0" smtClean="0"/>
              <a:t>Przykład: </a:t>
            </a:r>
          </a:p>
          <a:p>
            <a:pPr marL="0" indent="0">
              <a:buNone/>
            </a:pPr>
            <a:endParaRPr lang="pl-PL" sz="22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sz="2200" dirty="0" smtClean="0">
                <a:solidFill>
                  <a:srgbClr val="FFFF00"/>
                </a:solidFill>
              </a:rPr>
              <a:t>Sienkiewicz Henryk, </a:t>
            </a:r>
            <a:r>
              <a:rPr lang="pl-PL" sz="2200" i="1" dirty="0" smtClean="0">
                <a:solidFill>
                  <a:srgbClr val="FFFF00"/>
                </a:solidFill>
              </a:rPr>
              <a:t>Ogniem i mieczem</a:t>
            </a:r>
            <a:r>
              <a:rPr lang="pl-PL" sz="2200" dirty="0" smtClean="0">
                <a:solidFill>
                  <a:srgbClr val="FFFF00"/>
                </a:solidFill>
              </a:rPr>
              <a:t>, t. 1-2, Warszawa, PIW, 1978</a:t>
            </a:r>
          </a:p>
          <a:p>
            <a:pPr marL="0" indent="0">
              <a:buNone/>
            </a:pPr>
            <a:endParaRPr lang="pl-PL" sz="22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sz="2200" dirty="0" smtClean="0">
                <a:solidFill>
                  <a:srgbClr val="FFFF00"/>
                </a:solidFill>
              </a:rPr>
              <a:t>Proust Marcel, </a:t>
            </a:r>
            <a:r>
              <a:rPr lang="pl-PL" sz="2200" i="1" dirty="0" smtClean="0">
                <a:solidFill>
                  <a:srgbClr val="FFFF00"/>
                </a:solidFill>
              </a:rPr>
              <a:t>W poszukiwaniu straconego czasu</a:t>
            </a:r>
            <a:r>
              <a:rPr lang="pl-PL" sz="2200" dirty="0" smtClean="0">
                <a:solidFill>
                  <a:srgbClr val="FFFF00"/>
                </a:solidFill>
              </a:rPr>
              <a:t>, przeł. T. Boy-Żeleński, t. 1-9, Warszawa, PIW, 1992, ISBN 83-06-01987-3</a:t>
            </a:r>
            <a:endParaRPr lang="pl-PL" sz="2200" dirty="0">
              <a:solidFill>
                <a:srgbClr val="FFFF0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Opis  książki  wielotomowej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3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lvl="0">
              <a:buClr>
                <a:srgbClr val="F3A447"/>
              </a:buClr>
            </a:pPr>
            <a:r>
              <a:rPr lang="pl-PL" sz="2400" dirty="0">
                <a:solidFill>
                  <a:prstClr val="white"/>
                </a:solidFill>
              </a:rPr>
              <a:t>Autor (nazwisko i imię), </a:t>
            </a:r>
            <a:r>
              <a:rPr lang="pl-PL" sz="2400" i="1" dirty="0">
                <a:solidFill>
                  <a:prstClr val="white"/>
                </a:solidFill>
              </a:rPr>
              <a:t>tytuł</a:t>
            </a:r>
            <a:r>
              <a:rPr lang="pl-PL" sz="2400" dirty="0">
                <a:solidFill>
                  <a:prstClr val="white"/>
                </a:solidFill>
              </a:rPr>
              <a:t>, miejsce wydania, wydawnictwo, rok </a:t>
            </a:r>
            <a:r>
              <a:rPr lang="pl-PL" sz="2400" dirty="0" smtClean="0">
                <a:solidFill>
                  <a:prstClr val="white"/>
                </a:solidFill>
              </a:rPr>
              <a:t>wydania, </a:t>
            </a:r>
            <a:r>
              <a:rPr lang="pl-PL" sz="2400" i="1" dirty="0" smtClean="0">
                <a:solidFill>
                  <a:prstClr val="white"/>
                </a:solidFill>
              </a:rPr>
              <a:t>tytuł fragmentu </a:t>
            </a:r>
            <a:r>
              <a:rPr lang="pl-PL" sz="2400" dirty="0" smtClean="0">
                <a:solidFill>
                  <a:prstClr val="white"/>
                </a:solidFill>
              </a:rPr>
              <a:t>lub strony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Przykład:</a:t>
            </a:r>
          </a:p>
          <a:p>
            <a:pPr marL="0" indent="0">
              <a:buNone/>
            </a:pPr>
            <a:endParaRPr lang="pl-PL" sz="24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rgbClr val="FFFF00"/>
                </a:solidFill>
              </a:rPr>
              <a:t>Gombrowicz </a:t>
            </a:r>
            <a:r>
              <a:rPr lang="pl-PL" sz="2400" dirty="0">
                <a:solidFill>
                  <a:srgbClr val="FFFF00"/>
                </a:solidFill>
              </a:rPr>
              <a:t>Witold, </a:t>
            </a:r>
            <a:r>
              <a:rPr lang="pl-PL" sz="2400" i="1" dirty="0">
                <a:solidFill>
                  <a:srgbClr val="FFFF00"/>
                </a:solidFill>
              </a:rPr>
              <a:t>Ferdydurke</a:t>
            </a:r>
            <a:r>
              <a:rPr lang="pl-PL" sz="2400" dirty="0">
                <a:solidFill>
                  <a:srgbClr val="FFFF00"/>
                </a:solidFill>
              </a:rPr>
              <a:t>, Kraków, </a:t>
            </a:r>
            <a:r>
              <a:rPr lang="pl-PL" sz="2400" dirty="0" smtClean="0">
                <a:solidFill>
                  <a:srgbClr val="FFFF00"/>
                </a:solidFill>
              </a:rPr>
              <a:t>WL, </a:t>
            </a:r>
            <a:r>
              <a:rPr lang="pl-PL" sz="2400" dirty="0">
                <a:solidFill>
                  <a:srgbClr val="FFFF00"/>
                </a:solidFill>
              </a:rPr>
              <a:t>1987, </a:t>
            </a:r>
            <a:r>
              <a:rPr lang="pl-PL" sz="2400" i="1" dirty="0" err="1" smtClean="0">
                <a:solidFill>
                  <a:srgbClr val="FFFF00"/>
                </a:solidFill>
              </a:rPr>
              <a:t>Filibert</a:t>
            </a:r>
            <a:r>
              <a:rPr lang="pl-PL" sz="2400" i="1" dirty="0" smtClean="0">
                <a:solidFill>
                  <a:srgbClr val="FFFF00"/>
                </a:solidFill>
              </a:rPr>
              <a:t> dzieckiem podszyty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pl-PL" sz="2400" dirty="0"/>
              <a:t>l</a:t>
            </a:r>
            <a:r>
              <a:rPr lang="pl-PL" sz="2400" dirty="0" smtClean="0"/>
              <a:t>ub</a:t>
            </a:r>
          </a:p>
          <a:p>
            <a:pPr marL="0" lvl="0" indent="0">
              <a:buClr>
                <a:srgbClr val="F3A447"/>
              </a:buClr>
              <a:buNone/>
            </a:pPr>
            <a:r>
              <a:rPr lang="pl-PL" sz="2400" dirty="0" smtClean="0">
                <a:solidFill>
                  <a:srgbClr val="FFFF00"/>
                </a:solidFill>
              </a:rPr>
              <a:t>Gombrowicz </a:t>
            </a:r>
            <a:r>
              <a:rPr lang="pl-PL" sz="2400" dirty="0">
                <a:solidFill>
                  <a:srgbClr val="FFFF00"/>
                </a:solidFill>
              </a:rPr>
              <a:t>Witold, </a:t>
            </a:r>
            <a:r>
              <a:rPr lang="pl-PL" sz="2400" i="1" dirty="0">
                <a:solidFill>
                  <a:srgbClr val="FFFF00"/>
                </a:solidFill>
              </a:rPr>
              <a:t>Ferdydurke</a:t>
            </a:r>
            <a:r>
              <a:rPr lang="pl-PL" sz="2400" dirty="0">
                <a:solidFill>
                  <a:srgbClr val="FFFF00"/>
                </a:solidFill>
              </a:rPr>
              <a:t>, Kraków, </a:t>
            </a:r>
            <a:r>
              <a:rPr lang="pl-PL" sz="2400" dirty="0" smtClean="0">
                <a:solidFill>
                  <a:srgbClr val="FFFF00"/>
                </a:solidFill>
              </a:rPr>
              <a:t>WL, </a:t>
            </a:r>
            <a:r>
              <a:rPr lang="pl-PL" sz="2400" dirty="0">
                <a:solidFill>
                  <a:srgbClr val="FFFF00"/>
                </a:solidFill>
              </a:rPr>
              <a:t>1987, </a:t>
            </a:r>
            <a:r>
              <a:rPr lang="pl-PL" sz="2400" dirty="0" smtClean="0">
                <a:solidFill>
                  <a:srgbClr val="FFFF00"/>
                </a:solidFill>
              </a:rPr>
              <a:t>s. 135-185</a:t>
            </a:r>
            <a:endParaRPr lang="pl-PL" sz="2400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>
                <a:solidFill>
                  <a:srgbClr val="FFC000"/>
                </a:solidFill>
              </a:rPr>
              <a:t>Opis  fragmentu  książki</a:t>
            </a:r>
            <a:endParaRPr lang="pl-P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1353</Words>
  <Application>Microsoft Office PowerPoint</Application>
  <PresentationFormat>Pokaz na ekranie (4:3)</PresentationFormat>
  <Paragraphs>151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Papier</vt:lpstr>
      <vt:lpstr>Opis bibliograficzny</vt:lpstr>
      <vt:lpstr>        Bibliografia to:</vt:lpstr>
      <vt:lpstr>Opis  bibliograficzny  to:</vt:lpstr>
      <vt:lpstr>Literatura  podmiotu</vt:lpstr>
      <vt:lpstr>Literatura  przedmiotu</vt:lpstr>
      <vt:lpstr>Jednostka  bibliograficzna  to:</vt:lpstr>
      <vt:lpstr>Opis książki</vt:lpstr>
      <vt:lpstr>Opis  książki  wielotomowej</vt:lpstr>
      <vt:lpstr>Opis  fragmentu  książki</vt:lpstr>
      <vt:lpstr>Opis książki - pracy zbiorowej  (więcej niż trzech autorów)</vt:lpstr>
      <vt:lpstr>Opis fragmentu książki - pracy zbiorowej</vt:lpstr>
      <vt:lpstr>Opis  artykułu  w  czasopiśmie</vt:lpstr>
      <vt:lpstr>Opis  recenzji  w  czasopiśmie</vt:lpstr>
      <vt:lpstr>Opis  recenzji  w  książce</vt:lpstr>
      <vt:lpstr>Opis  książki   w  wersji  elektronicznej</vt:lpstr>
      <vt:lpstr>Opis  książki  on-line</vt:lpstr>
      <vt:lpstr>Opis  fragmentu  książki elektronicznej</vt:lpstr>
      <vt:lpstr>Opis  fragmentu  książki  on-line</vt:lpstr>
      <vt:lpstr>Opis  filmu</vt:lpstr>
      <vt:lpstr>Opis  dokumentu  muzycznego</vt:lpstr>
      <vt:lpstr>Opis  obrazu  (zamieszczonego  w książce jednego autora)</vt:lpstr>
      <vt:lpstr>Opis  obrazu zamieszczonego  w pracy zbiorowej</vt:lpstr>
      <vt:lpstr>Ważne informacje</vt:lpstr>
      <vt:lpstr>Powodzenia!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Opis bibliograficzny</dc:title>
  <dc:creator>Tomek</dc:creator>
  <cp:lastModifiedBy>bibloteka</cp:lastModifiedBy>
  <cp:revision>42</cp:revision>
  <dcterms:created xsi:type="dcterms:W3CDTF">2012-02-22T18:55:27Z</dcterms:created>
  <dcterms:modified xsi:type="dcterms:W3CDTF">2012-04-20T10:56:56Z</dcterms:modified>
</cp:coreProperties>
</file>